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269" r:id="rId5"/>
    <p:sldId id="282" r:id="rId6"/>
    <p:sldId id="288" r:id="rId7"/>
    <p:sldId id="390" r:id="rId8"/>
    <p:sldId id="391" r:id="rId9"/>
    <p:sldId id="392" r:id="rId10"/>
    <p:sldId id="393" r:id="rId11"/>
    <p:sldId id="267" r:id="rId12"/>
    <p:sldId id="394" r:id="rId13"/>
    <p:sldId id="331" r:id="rId14"/>
    <p:sldId id="307" r:id="rId15"/>
    <p:sldId id="395" r:id="rId16"/>
    <p:sldId id="396" r:id="rId17"/>
    <p:sldId id="313" r:id="rId18"/>
    <p:sldId id="397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97E"/>
    <a:srgbClr val="8EBBE5"/>
    <a:srgbClr val="DF4661"/>
    <a:srgbClr val="EADA24"/>
    <a:srgbClr val="FF671F"/>
    <a:srgbClr val="CEDC00"/>
    <a:srgbClr val="00A9CE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157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83B256-1AE0-4299-91E1-0281CD7A2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38F86-38CE-4DB3-8EE3-0B519579F7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74900-D1A0-4A0B-B202-87900C6359C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D83-9813-44CE-8F08-3F9DFE2F7F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5C13-C0EE-44AC-8849-A39362DB4C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70286-22A5-42C5-BF59-1143C233F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DAC-D4CE-4D41-A270-2D994750B78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3771D-2FDF-40DF-842A-AEB11336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1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64659AB-23A8-4B33-B7B0-2E980AA82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" y="2768"/>
            <a:ext cx="12191637" cy="6857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6942E5-E0E3-443F-8730-F492A59CD1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CA1FC-87A7-47EC-8AA4-B05594197578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</p:spTree>
    <p:extLst>
      <p:ext uri="{BB962C8B-B14F-4D97-AF65-F5344CB8AC3E}">
        <p14:creationId xmlns:p14="http://schemas.microsoft.com/office/powerpoint/2010/main" val="3948174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0285484A-33C1-4BE2-BDF8-3B2EBD16C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" y="2768"/>
            <a:ext cx="12191639" cy="6857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35E0F-8D3D-408F-8AEA-5840F87DDA60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3CA3-D70E-44C2-B9EA-D861CD043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1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234306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67106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288999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3054492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1673242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366805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1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3B04D5-8D1C-4456-97E6-B740CD092EDB}"/>
              </a:ext>
            </a:extLst>
          </p:cNvPr>
          <p:cNvSpPr/>
          <p:nvPr userDrawn="1"/>
        </p:nvSpPr>
        <p:spPr>
          <a:xfrm>
            <a:off x="405114" y="0"/>
            <a:ext cx="11786886" cy="6858000"/>
          </a:xfrm>
          <a:prstGeom prst="rect">
            <a:avLst/>
          </a:prstGeom>
          <a:solidFill>
            <a:srgbClr val="1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C42E2-046F-4484-A2D7-3E3AF2B57EB2}"/>
              </a:ext>
            </a:extLst>
          </p:cNvPr>
          <p:cNvSpPr/>
          <p:nvPr userDrawn="1"/>
        </p:nvSpPr>
        <p:spPr>
          <a:xfrm>
            <a:off x="0" y="0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435673-9B23-4057-96B5-FC3C25CC64BD}"/>
              </a:ext>
            </a:extLst>
          </p:cNvPr>
          <p:cNvSpPr txBox="1">
            <a:spLocks/>
          </p:cNvSpPr>
          <p:nvPr userDrawn="1"/>
        </p:nvSpPr>
        <p:spPr>
          <a:xfrm>
            <a:off x="1371600" y="201168"/>
            <a:ext cx="7715380" cy="1449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Scotia.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all over that.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C9B883F-643F-4D65-97D8-44B5999D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7" y="325519"/>
            <a:ext cx="8022739" cy="62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3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Seconday</a:t>
            </a:r>
            <a:endParaRPr lang="en-US" dirty="0"/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28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2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8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3" r:id="rId2"/>
    <p:sldLayoutId id="2147483673" r:id="rId3"/>
    <p:sldLayoutId id="2147483675" r:id="rId4"/>
    <p:sldLayoutId id="2147483677" r:id="rId5"/>
    <p:sldLayoutId id="2147483701" r:id="rId6"/>
    <p:sldLayoutId id="2147483702" r:id="rId7"/>
    <p:sldLayoutId id="2147483687" r:id="rId8"/>
    <p:sldLayoutId id="2147483699" r:id="rId9"/>
    <p:sldLayoutId id="2147483678" r:id="rId10"/>
    <p:sldLayoutId id="2147483679" r:id="rId11"/>
    <p:sldLayoutId id="2147483680" r:id="rId12"/>
    <p:sldLayoutId id="2147483696" r:id="rId13"/>
    <p:sldLayoutId id="2147483682" r:id="rId14"/>
    <p:sldLayoutId id="2147483683" r:id="rId15"/>
    <p:sldLayoutId id="2147483684" r:id="rId16"/>
    <p:sldLayoutId id="2147483688" r:id="rId17"/>
    <p:sldLayoutId id="2147483692" r:id="rId18"/>
    <p:sldLayoutId id="2147483693" r:id="rId19"/>
    <p:sldLayoutId id="2147483694" r:id="rId20"/>
    <p:sldLayoutId id="2147483697" r:id="rId21"/>
    <p:sldLayoutId id="2147483686" r:id="rId22"/>
    <p:sldLayoutId id="2147483695" r:id="rId23"/>
    <p:sldLayoutId id="2147483698" r:id="rId24"/>
    <p:sldLayoutId id="2147483700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FF206D8-6329-4048-9614-14DA08F574CA}"/>
              </a:ext>
            </a:extLst>
          </p:cNvPr>
          <p:cNvSpPr txBox="1">
            <a:spLocks noChangeAspect="1"/>
          </p:cNvSpPr>
          <p:nvPr/>
        </p:nvSpPr>
        <p:spPr>
          <a:xfrm>
            <a:off x="1299926" y="3627665"/>
            <a:ext cx="9592147" cy="1231106"/>
          </a:xfrm>
          <a:prstGeom prst="rect">
            <a:avLst/>
          </a:prstGeom>
          <a:noFill/>
        </p:spPr>
        <p:txBody>
          <a:bodyPr vert="horz" wrap="squar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Linux Basics</a:t>
            </a:r>
          </a:p>
          <a:p>
            <a:endParaRPr lang="en-US" sz="2000" b="0" dirty="0"/>
          </a:p>
          <a:p>
            <a:r>
              <a:rPr lang="en-US" sz="2000" b="0" dirty="0"/>
              <a:t>Date: October 2023</a:t>
            </a:r>
          </a:p>
        </p:txBody>
      </p:sp>
    </p:spTree>
    <p:extLst>
      <p:ext uri="{BB962C8B-B14F-4D97-AF65-F5344CB8AC3E}">
        <p14:creationId xmlns:p14="http://schemas.microsoft.com/office/powerpoint/2010/main" val="12701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9002"/>
            <a:ext cx="4790735" cy="615553"/>
          </a:xfrm>
        </p:spPr>
        <p:txBody>
          <a:bodyPr/>
          <a:lstStyle/>
          <a:p>
            <a:r>
              <a:rPr lang="en-US" dirty="0"/>
              <a:t>Linux Open Source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sz="1200" dirty="0"/>
              <a:t>kde-files.org</a:t>
            </a:r>
          </a:p>
        </p:txBody>
      </p:sp>
      <p:pic>
        <p:nvPicPr>
          <p:cNvPr id="1028" name="Picture 4" descr="http://www.cyberciti.biz/tips/wp-content/uploads/2007/06/44218-linuxdistrotimeline-7.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62000"/>
            <a:ext cx="7924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110788" cy="615553"/>
          </a:xfrm>
        </p:spPr>
        <p:txBody>
          <a:bodyPr/>
          <a:lstStyle/>
          <a:p>
            <a:r>
              <a:rPr lang="en-US" dirty="0"/>
              <a:t>Linux Shells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003301"/>
            <a:ext cx="9791700" cy="5511800"/>
          </a:xfrm>
        </p:spPr>
        <p:txBody>
          <a:bodyPr>
            <a:noAutofit/>
          </a:bodyPr>
          <a:lstStyle/>
          <a:p>
            <a:pPr marL="0" indent="0">
              <a:buFontTx/>
              <a:buNone/>
            </a:pPr>
            <a:r>
              <a:rPr lang="en-US" sz="2800" b="1" dirty="0"/>
              <a:t>A shell is a Linux program that interprets the commands you enter from the keyboard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/>
              <a:t>Shells interpret commands and act as programming languages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dirty="0"/>
              <a:t>A default shell is associated with your account when created; </a:t>
            </a:r>
            <a:r>
              <a:rPr lang="en-US" sz="2800" b="1" dirty="0"/>
              <a:t>Bash</a:t>
            </a:r>
            <a:r>
              <a:rPr lang="en-US" sz="2800" b="0" dirty="0"/>
              <a:t> is the default shell in Linux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Additional shells: </a:t>
            </a:r>
            <a:r>
              <a:rPr lang="en-US" sz="2400" b="0" dirty="0" err="1"/>
              <a:t>Bourne</a:t>
            </a:r>
            <a:r>
              <a:rPr lang="en-US" sz="2400" b="0" dirty="0"/>
              <a:t>, Korn, C shell, Bash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Can switch from shell to shell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Users </a:t>
            </a:r>
            <a:r>
              <a:rPr lang="en-US" sz="2400" dirty="0"/>
              <a:t>can</a:t>
            </a:r>
            <a:r>
              <a:rPr lang="en-US" sz="2400" b="0" dirty="0"/>
              <a:t> connect (login) to a shell from a remote client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/>
              <a:t>Users can use different shells at the </a:t>
            </a:r>
            <a:r>
              <a:rPr lang="en-US" sz="2400" dirty="0"/>
              <a:t>same</a:t>
            </a:r>
            <a:r>
              <a:rPr lang="en-US" sz="2400" b="0" dirty="0"/>
              <a:t> time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758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110788" cy="615553"/>
          </a:xfrm>
        </p:spPr>
        <p:txBody>
          <a:bodyPr/>
          <a:lstStyle/>
          <a:p>
            <a:r>
              <a:rPr lang="en-US" dirty="0"/>
              <a:t>Linux Shells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003301"/>
            <a:ext cx="9791700" cy="5511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Secure Shell (SSH)</a:t>
            </a:r>
          </a:p>
          <a:p>
            <a:pPr marL="342900" indent="-342900">
              <a:buFont typeface="Arial"/>
              <a:buChar char="•"/>
            </a:pPr>
            <a:r>
              <a:rPr lang="en-US" sz="2800" b="0" dirty="0"/>
              <a:t>Developed for Linux systems to provide authentication security for TCP/IP applications, such as FTP and Telnet</a:t>
            </a:r>
          </a:p>
          <a:p>
            <a:pPr marL="342900" indent="-342900">
              <a:buFont typeface="Arial"/>
              <a:buChar char="•"/>
            </a:pPr>
            <a:r>
              <a:rPr lang="en-US" sz="2800" b="0" dirty="0"/>
              <a:t>Can encrypt communications as they go across a network or the Internet</a:t>
            </a:r>
          </a:p>
          <a:p>
            <a:pPr marL="342900" indent="-342900">
              <a:buFont typeface="Arial"/>
              <a:buChar char="•"/>
            </a:pPr>
            <a:r>
              <a:rPr lang="en-US" sz="2800" b="0" dirty="0" err="1"/>
              <a:t>openSSH</a:t>
            </a:r>
            <a:r>
              <a:rPr lang="en-US" sz="2800" b="0" dirty="0"/>
              <a:t> includes protocols and software for free distribution on UNIX/Linux systems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3761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4393190" cy="615553"/>
          </a:xfrm>
        </p:spPr>
        <p:txBody>
          <a:bodyPr/>
          <a:lstStyle/>
          <a:p>
            <a:r>
              <a:rPr lang="en-US" dirty="0"/>
              <a:t>Linux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003301"/>
            <a:ext cx="9791700" cy="5511800"/>
          </a:xfrm>
        </p:spPr>
        <p:txBody>
          <a:bodyPr>
            <a:noAutofit/>
          </a:bodyPr>
          <a:lstStyle/>
          <a:p>
            <a:r>
              <a:rPr lang="en-US" sz="2600" b="0" dirty="0"/>
              <a:t>Linux is a text based command based operating system</a:t>
            </a:r>
          </a:p>
          <a:p>
            <a:endParaRPr lang="en-US" sz="2600" b="0" dirty="0"/>
          </a:p>
          <a:p>
            <a:r>
              <a:rPr lang="en-US" sz="2600" b="0" dirty="0"/>
              <a:t>To interact with Linux, a command is entered at the command prompt</a:t>
            </a:r>
          </a:p>
          <a:p>
            <a:endParaRPr lang="en-US" sz="2600" b="0" dirty="0"/>
          </a:p>
          <a:p>
            <a:r>
              <a:rPr lang="en-US" sz="2600" b="0" dirty="0">
                <a:solidFill>
                  <a:srgbClr val="FF0000"/>
                </a:solidFill>
              </a:rPr>
              <a:t>Linux is </a:t>
            </a:r>
            <a:r>
              <a:rPr lang="en-US" sz="2600" b="1" u="sng" dirty="0">
                <a:solidFill>
                  <a:srgbClr val="FF0000"/>
                </a:solidFill>
              </a:rPr>
              <a:t>case-sensitive</a:t>
            </a:r>
            <a:r>
              <a:rPr lang="en-US" sz="2600" b="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2600" b="1" dirty="0">
                <a:solidFill>
                  <a:srgbClr val="FF0000"/>
                </a:solidFill>
              </a:rPr>
              <a:t>most</a:t>
            </a:r>
            <a:r>
              <a:rPr lang="en-US" sz="2600" b="0" dirty="0">
                <a:solidFill>
                  <a:srgbClr val="FF0000"/>
                </a:solidFill>
              </a:rPr>
              <a:t> commands are typed in lower case</a:t>
            </a:r>
          </a:p>
          <a:p>
            <a:endParaRPr lang="en-US" sz="2600" b="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99799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12288"/>
            <a:ext cx="10319657" cy="506431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lang="en-US" sz="3200" b="1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Displays the system date, which the system administrator maintains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</a:t>
            </a:r>
            <a:r>
              <a:rPr lang="en-US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Shows the system calendar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</a:t>
            </a:r>
            <a:endParaRPr lang="en-US" sz="2400" dirty="0"/>
          </a:p>
          <a:p>
            <a:pPr lvl="1"/>
            <a:r>
              <a:rPr lang="en-US" sz="2400" dirty="0"/>
              <a:t>To get information about who is logged in</a:t>
            </a:r>
          </a:p>
          <a:p>
            <a:pPr lvl="1"/>
            <a:r>
              <a:rPr lang="en-US" sz="2400" dirty="0"/>
              <a:t>Useful for administrators and users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endParaRPr lang="en-US" sz="2400" dirty="0"/>
          </a:p>
          <a:p>
            <a:pPr lvl="1"/>
            <a:r>
              <a:rPr lang="en-US" sz="2400" dirty="0"/>
              <a:t>Clears the screen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whatis</a:t>
            </a:r>
            <a:endParaRPr lang="en-US" sz="2400" dirty="0"/>
          </a:p>
          <a:p>
            <a:pPr lvl="1"/>
            <a:r>
              <a:rPr lang="en-US" sz="2400" dirty="0"/>
              <a:t>Displays a brief description of a command for help purposes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60557"/>
            <a:ext cx="3897862" cy="492443"/>
          </a:xfrm>
        </p:spPr>
        <p:txBody>
          <a:bodyPr/>
          <a:lstStyle/>
          <a:p>
            <a:r>
              <a:rPr lang="en-US" sz="3200" dirty="0"/>
              <a:t>Sample Commands</a:t>
            </a:r>
          </a:p>
        </p:txBody>
      </p:sp>
    </p:spTree>
    <p:extLst>
      <p:ext uri="{BB962C8B-B14F-4D97-AF65-F5344CB8AC3E}">
        <p14:creationId xmlns:p14="http://schemas.microsoft.com/office/powerpoint/2010/main" val="16168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12288"/>
            <a:ext cx="10319657" cy="506431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shutdown –r </a:t>
            </a:r>
            <a:r>
              <a:rPr lang="en-US" sz="2400" dirty="0"/>
              <a:t>or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reboot</a:t>
            </a:r>
            <a:endParaRPr lang="en-US" sz="3200" b="1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Restarts your current system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shutdown</a:t>
            </a:r>
            <a:r>
              <a:rPr lang="en-US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Shuts down your current system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endParaRPr lang="en-US" sz="2400" dirty="0"/>
          </a:p>
          <a:p>
            <a:pPr lvl="1"/>
            <a:r>
              <a:rPr lang="en-US" sz="2400" dirty="0"/>
              <a:t>Displays information about current directory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endParaRPr lang="en-US" sz="2400" dirty="0"/>
          </a:p>
          <a:p>
            <a:pPr lvl="1"/>
            <a:r>
              <a:rPr lang="en-US" sz="2400" dirty="0"/>
              <a:t>Allows you to change your directory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endParaRPr lang="en-US" sz="2400" dirty="0"/>
          </a:p>
          <a:p>
            <a:pPr lvl="1"/>
            <a:r>
              <a:rPr lang="en-US" sz="2400" dirty="0"/>
              <a:t>Displays content of a file to the screen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60557"/>
            <a:ext cx="3897862" cy="492443"/>
          </a:xfrm>
        </p:spPr>
        <p:txBody>
          <a:bodyPr/>
          <a:lstStyle/>
          <a:p>
            <a:r>
              <a:rPr lang="en-US" sz="3200" dirty="0"/>
              <a:t>Sample Commands</a:t>
            </a:r>
          </a:p>
        </p:txBody>
      </p:sp>
    </p:spTree>
    <p:extLst>
      <p:ext uri="{BB962C8B-B14F-4D97-AF65-F5344CB8AC3E}">
        <p14:creationId xmlns:p14="http://schemas.microsoft.com/office/powerpoint/2010/main" val="316910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5793-7157-400A-8859-A1C5FBA7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28584"/>
            <a:ext cx="2599430" cy="61555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78CA183-2E0D-4979-A225-810B91AC6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8" y="2477986"/>
            <a:ext cx="2784764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1425920" y="628200"/>
            <a:ext cx="8216352" cy="923330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Summary of Information Covered</a:t>
            </a:r>
          </a:p>
          <a:p>
            <a:endParaRPr lang="en-US" sz="20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60A30-C57D-4BEF-B768-087260A44B16}"/>
              </a:ext>
            </a:extLst>
          </p:cNvPr>
          <p:cNvSpPr txBox="1"/>
          <p:nvPr/>
        </p:nvSpPr>
        <p:spPr>
          <a:xfrm>
            <a:off x="1455892" y="1821227"/>
            <a:ext cx="940053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Unix/Linux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History of Unix/Linux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Linux Shells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Linux Commands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Sample commands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2711640" cy="615553"/>
          </a:xfrm>
        </p:spPr>
        <p:txBody>
          <a:bodyPr/>
          <a:lstStyle/>
          <a:p>
            <a:r>
              <a:rPr lang="en-US" dirty="0"/>
              <a:t>Unix/Linux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090569"/>
            <a:ext cx="10689771" cy="5352175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Super Computers / Main Frame Servers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Dedicated servers or client workstations in a server-based network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Client/server workstations connected to a peer-to-peer network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Stand-alone workstations not connected to a network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3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2711640" cy="615553"/>
          </a:xfrm>
        </p:spPr>
        <p:txBody>
          <a:bodyPr/>
          <a:lstStyle/>
          <a:p>
            <a:r>
              <a:rPr lang="en-US" dirty="0"/>
              <a:t>Unix/Linux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090569"/>
            <a:ext cx="10689771" cy="5352175"/>
          </a:xfrm>
        </p:spPr>
        <p:txBody>
          <a:bodyPr>
            <a:normAutofit/>
          </a:bodyPr>
          <a:lstStyle/>
          <a:p>
            <a:r>
              <a:rPr lang="en-US" sz="2400" dirty="0"/>
              <a:t>UNIX/Linux is a multi-user system</a:t>
            </a:r>
          </a:p>
          <a:p>
            <a:pPr lvl="1">
              <a:buFontTx/>
              <a:buNone/>
            </a:pPr>
            <a:endParaRPr lang="en-US" sz="2400" dirty="0"/>
          </a:p>
          <a:p>
            <a:r>
              <a:rPr lang="en-US" sz="2400" dirty="0"/>
              <a:t>UNIX/Linux is a multitasking system</a:t>
            </a:r>
          </a:p>
          <a:p>
            <a:pPr lvl="1"/>
            <a:r>
              <a:rPr lang="en-US" sz="2400" dirty="0"/>
              <a:t>Can execute more than one program at a time</a:t>
            </a:r>
          </a:p>
          <a:p>
            <a:pPr lvl="1">
              <a:buFontTx/>
              <a:buNone/>
            </a:pPr>
            <a:endParaRPr lang="en-US" sz="2400" dirty="0"/>
          </a:p>
          <a:p>
            <a:r>
              <a:rPr lang="en-US" sz="2400" dirty="0"/>
              <a:t>UNIX/Linux is a portable operating system</a:t>
            </a:r>
          </a:p>
          <a:p>
            <a:pPr lvl="1"/>
            <a:r>
              <a:rPr lang="en-US" sz="2400" dirty="0"/>
              <a:t>Used in many computing environments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5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7225889" cy="615553"/>
          </a:xfrm>
        </p:spPr>
        <p:txBody>
          <a:bodyPr/>
          <a:lstStyle/>
          <a:p>
            <a:r>
              <a:rPr lang="en-US" dirty="0"/>
              <a:t>A brief history of Unix /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090569"/>
            <a:ext cx="10689771" cy="53521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Bell Labs originally developed </a:t>
            </a:r>
            <a:r>
              <a:rPr lang="en-US" sz="2400" b="1" dirty="0"/>
              <a:t>UNIX</a:t>
            </a:r>
            <a:r>
              <a:rPr lang="en-US" sz="2400" dirty="0"/>
              <a:t> in the late 1960s and early 1970s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Distributed in source code 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Universities modified the code to work on different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standard versions of UNIX evolved</a:t>
            </a:r>
          </a:p>
          <a:p>
            <a:pPr lvl="1"/>
            <a:r>
              <a:rPr lang="en-US" sz="2400" dirty="0"/>
              <a:t>System V (Bell Labs)</a:t>
            </a:r>
          </a:p>
          <a:p>
            <a:pPr lvl="1"/>
            <a:r>
              <a:rPr lang="en-US" sz="2400" dirty="0"/>
              <a:t>Berkeley Software Distribution (BSD)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0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7225889" cy="615553"/>
          </a:xfrm>
        </p:spPr>
        <p:txBody>
          <a:bodyPr/>
          <a:lstStyle/>
          <a:p>
            <a:r>
              <a:rPr lang="en-US" dirty="0"/>
              <a:t>A brief history of Unix /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090569"/>
            <a:ext cx="10689771" cy="535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Unix</a:t>
            </a:r>
            <a:r>
              <a:rPr lang="en-US" sz="2400" dirty="0"/>
              <a:t> had a unique 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Shell</a:t>
            </a:r>
          </a:p>
          <a:p>
            <a:pPr lvl="1"/>
            <a:r>
              <a:rPr lang="en-US" sz="2400" dirty="0"/>
              <a:t>The interface between user and OS</a:t>
            </a:r>
          </a:p>
          <a:p>
            <a:pPr lvl="1">
              <a:buFontTx/>
              <a:buNone/>
            </a:pPr>
            <a:endParaRPr lang="en-US" sz="2400" dirty="0"/>
          </a:p>
          <a:p>
            <a:r>
              <a:rPr lang="en-US" sz="2400" b="1" dirty="0"/>
              <a:t>Hierarchical Structure</a:t>
            </a:r>
          </a:p>
          <a:p>
            <a:pPr lvl="1"/>
            <a:r>
              <a:rPr lang="en-US" sz="2400" dirty="0"/>
              <a:t>Directory and subdirectory organization</a:t>
            </a:r>
          </a:p>
          <a:p>
            <a:pPr lvl="1"/>
            <a:r>
              <a:rPr lang="en-US" sz="2400" dirty="0"/>
              <a:t>Essentially a collection of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4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7225889" cy="615553"/>
          </a:xfrm>
        </p:spPr>
        <p:txBody>
          <a:bodyPr/>
          <a:lstStyle/>
          <a:p>
            <a:r>
              <a:rPr lang="en-US" dirty="0"/>
              <a:t>A brief history of Unix /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090569"/>
            <a:ext cx="10689771" cy="5352175"/>
          </a:xfrm>
        </p:spPr>
        <p:txBody>
          <a:bodyPr>
            <a:normAutofit/>
          </a:bodyPr>
          <a:lstStyle/>
          <a:p>
            <a:r>
              <a:rPr lang="en-US" sz="2400" dirty="0"/>
              <a:t>Linux is UNIX-like</a:t>
            </a:r>
          </a:p>
          <a:p>
            <a:pPr lvl="1"/>
            <a:r>
              <a:rPr lang="en-US" sz="2400" dirty="0"/>
              <a:t>Not written from traditional UNIX code</a:t>
            </a:r>
          </a:p>
          <a:p>
            <a:pPr lvl="1">
              <a:buFontTx/>
              <a:buNone/>
            </a:pPr>
            <a:endParaRPr lang="en-US" sz="1800" dirty="0"/>
          </a:p>
          <a:p>
            <a:r>
              <a:rPr lang="en-US" sz="2400" dirty="0"/>
              <a:t>Linux is original code</a:t>
            </a:r>
          </a:p>
          <a:p>
            <a:pPr lvl="1"/>
            <a:r>
              <a:rPr lang="en-US" sz="2400" dirty="0"/>
              <a:t>Uses same UNIX premise and design</a:t>
            </a:r>
          </a:p>
          <a:p>
            <a:pPr lvl="1">
              <a:buFontTx/>
              <a:buNone/>
            </a:pPr>
            <a:endParaRPr lang="en-US" sz="1800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Created by Linus Torvalds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Offers all the complexity of UNIX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Linux can coexist with other OSes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True Open Source Operating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73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4790735" cy="615553"/>
          </a:xfrm>
        </p:spPr>
        <p:txBody>
          <a:bodyPr/>
          <a:lstStyle/>
          <a:p>
            <a:r>
              <a:rPr lang="en-US" dirty="0"/>
              <a:t>Linux Open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138285"/>
            <a:ext cx="9791700" cy="5351415"/>
          </a:xfrm>
        </p:spPr>
        <p:txBody>
          <a:bodyPr>
            <a:noAutofit/>
          </a:bodyPr>
          <a:lstStyle/>
          <a:p>
            <a:r>
              <a:rPr lang="en-US" sz="2400" dirty="0"/>
              <a:t>Open Source</a:t>
            </a:r>
          </a:p>
          <a:p>
            <a:pPr lvl="1"/>
            <a:r>
              <a:rPr lang="en-US" sz="2400" dirty="0"/>
              <a:t>Free Operating System or Software</a:t>
            </a:r>
          </a:p>
          <a:p>
            <a:pPr lvl="1"/>
            <a:r>
              <a:rPr lang="en-US" sz="2400" dirty="0"/>
              <a:t>Programmers have access to Source Code</a:t>
            </a:r>
          </a:p>
          <a:p>
            <a:pPr lvl="1"/>
            <a:r>
              <a:rPr lang="en-US" sz="2400" dirty="0"/>
              <a:t>Programmers can add features</a:t>
            </a:r>
          </a:p>
          <a:p>
            <a:pPr lvl="1"/>
            <a:r>
              <a:rPr lang="en-US" sz="2400" dirty="0"/>
              <a:t>Programmers can improve performance or fix bugs</a:t>
            </a:r>
          </a:p>
          <a:p>
            <a:pPr lvl="1"/>
            <a:r>
              <a:rPr lang="en-US" sz="2400" dirty="0"/>
              <a:t>Programmers can use code to create their own operating system or software</a:t>
            </a:r>
          </a:p>
          <a:p>
            <a:pPr lvl="1"/>
            <a:r>
              <a:rPr lang="en-US" sz="2400" dirty="0"/>
              <a:t>Multiple contributors means multiple versions</a:t>
            </a:r>
          </a:p>
          <a:p>
            <a:pPr lvl="1"/>
            <a:r>
              <a:rPr lang="en-US" sz="2400" dirty="0"/>
              <a:t>Some distributions (Distros) are managed by a governing group of volunteers (community)</a:t>
            </a:r>
          </a:p>
        </p:txBody>
      </p:sp>
    </p:spTree>
    <p:extLst>
      <p:ext uri="{BB962C8B-B14F-4D97-AF65-F5344CB8AC3E}">
        <p14:creationId xmlns:p14="http://schemas.microsoft.com/office/powerpoint/2010/main" val="31218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4790735" cy="615553"/>
          </a:xfrm>
        </p:spPr>
        <p:txBody>
          <a:bodyPr/>
          <a:lstStyle/>
          <a:p>
            <a:r>
              <a:rPr lang="en-US" dirty="0"/>
              <a:t>Linux Open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138285"/>
            <a:ext cx="9791700" cy="5351415"/>
          </a:xfrm>
        </p:spPr>
        <p:txBody>
          <a:bodyPr>
            <a:noAutofit/>
          </a:bodyPr>
          <a:lstStyle/>
          <a:p>
            <a:r>
              <a:rPr lang="en-US" sz="2400" dirty="0"/>
              <a:t>Open Source</a:t>
            </a:r>
          </a:p>
          <a:p>
            <a:pPr lvl="1"/>
            <a:r>
              <a:rPr lang="en-US" sz="2400" dirty="0"/>
              <a:t>Free Operating System or Software</a:t>
            </a:r>
          </a:p>
          <a:p>
            <a:pPr lvl="1"/>
            <a:r>
              <a:rPr lang="en-US" sz="2400" dirty="0"/>
              <a:t>Programmers have access to Source Code</a:t>
            </a:r>
          </a:p>
          <a:p>
            <a:pPr lvl="1"/>
            <a:r>
              <a:rPr lang="en-US" sz="2400" dirty="0"/>
              <a:t>Programmers can add features</a:t>
            </a:r>
          </a:p>
          <a:p>
            <a:pPr lvl="1"/>
            <a:r>
              <a:rPr lang="en-US" sz="2400" dirty="0"/>
              <a:t>Programmers can improve performance or fix bugs</a:t>
            </a:r>
          </a:p>
          <a:p>
            <a:pPr lvl="1"/>
            <a:r>
              <a:rPr lang="en-US" sz="2400" dirty="0"/>
              <a:t>Programmers can use code to create their own operating system or software</a:t>
            </a:r>
          </a:p>
          <a:p>
            <a:pPr lvl="1"/>
            <a:r>
              <a:rPr lang="en-US" sz="2400" dirty="0"/>
              <a:t>Multiple contributors means multiple versions</a:t>
            </a:r>
          </a:p>
          <a:p>
            <a:pPr lvl="1"/>
            <a:r>
              <a:rPr lang="en-US" sz="2400" dirty="0"/>
              <a:t>Some distributions (Distros) are managed by a governing group of volunteers (community)</a:t>
            </a:r>
          </a:p>
        </p:txBody>
      </p:sp>
    </p:spTree>
    <p:extLst>
      <p:ext uri="{BB962C8B-B14F-4D97-AF65-F5344CB8AC3E}">
        <p14:creationId xmlns:p14="http://schemas.microsoft.com/office/powerpoint/2010/main" val="53414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9F1E77650F745B18DD687BDB0280D" ma:contentTypeVersion="9" ma:contentTypeDescription="Create a new document." ma:contentTypeScope="" ma:versionID="ce99845403c31120552f5dc94fed862a">
  <xsd:schema xmlns:xsd="http://www.w3.org/2001/XMLSchema" xmlns:xs="http://www.w3.org/2001/XMLSchema" xmlns:p="http://schemas.microsoft.com/office/2006/metadata/properties" xmlns:ns2="519303f4-e114-4873-a962-6e06524e4a50" xmlns:ns3="a8337ce8-1428-4b13-8b6d-d6c85264f49c" targetNamespace="http://schemas.microsoft.com/office/2006/metadata/properties" ma:root="true" ma:fieldsID="6e6a902888f6c48035a40e571a827925" ns2:_="" ns3:_="">
    <xsd:import namespace="519303f4-e114-4873-a962-6e06524e4a50"/>
    <xsd:import namespace="a8337ce8-1428-4b13-8b6d-d6c85264f4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303f4-e114-4873-a962-6e06524e4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37ce8-1428-4b13-8b6d-d6c85264f4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D44A4C-8376-48B2-8DF4-D1D5730C8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9303f4-e114-4873-a962-6e06524e4a50"/>
    <ds:schemaRef ds:uri="a8337ce8-1428-4b13-8b6d-d6c85264f4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1FFE67-40D3-42F5-A91A-B7D0505017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BD17D-4CD0-4B9B-9FC9-32AACDFC1AF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519303f4-e114-4873-a962-6e06524e4a50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a8337ce8-1428-4b13-8b6d-d6c85264f49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</TotalTime>
  <Words>609</Words>
  <Application>Microsoft Office PowerPoint</Application>
  <PresentationFormat>Widescreen</PresentationFormat>
  <Paragraphs>169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Courier New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PowerPoint Presentation</vt:lpstr>
      <vt:lpstr>Unix/Linux</vt:lpstr>
      <vt:lpstr>Unix/Linux</vt:lpstr>
      <vt:lpstr>A brief history of Unix / Linux</vt:lpstr>
      <vt:lpstr>A brief history of Unix / Linux</vt:lpstr>
      <vt:lpstr>A brief history of Unix / Linux</vt:lpstr>
      <vt:lpstr>Linux Open Source</vt:lpstr>
      <vt:lpstr>Linux Open Source</vt:lpstr>
      <vt:lpstr>Linux Open Source</vt:lpstr>
      <vt:lpstr>Linux Shells</vt:lpstr>
      <vt:lpstr>Linux Shells</vt:lpstr>
      <vt:lpstr>Linux Commands</vt:lpstr>
      <vt:lpstr>Sample Commands</vt:lpstr>
      <vt:lpstr>Sample Commands</vt:lpstr>
      <vt:lpstr>Questions</vt:lpstr>
    </vt:vector>
  </TitlesOfParts>
  <Company>NSCC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Aucoin,Denis</dc:creator>
  <cp:lastModifiedBy>Dutka,Marie</cp:lastModifiedBy>
  <cp:revision>95</cp:revision>
  <dcterms:created xsi:type="dcterms:W3CDTF">2018-07-25T14:39:40Z</dcterms:created>
  <dcterms:modified xsi:type="dcterms:W3CDTF">2023-10-16T19:48:07Z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0x010100C309F1E77650F745B18DD687BDB0280D</vt:lpwstr>
  </property>
</Properties>
</file>